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embeddedFontLst>
    <p:embeddedFont>
      <p:font typeface="Pretendard Bold" panose="020B0600000101010101" charset="-127"/>
      <p:bold r:id="rId8"/>
    </p:embeddedFont>
    <p:embeddedFont>
      <p:font typeface="Pretendard ExtraBold" panose="020B0600000101010101" charset="-127"/>
      <p:bold r:id="rId9"/>
    </p:embeddedFont>
    <p:embeddedFont>
      <p:font typeface="Pretendard Medium" panose="020B0600000101010101" charset="-127"/>
      <p:bold r:id="rId10"/>
    </p:embeddedFont>
    <p:embeddedFont>
      <p:font typeface="Pretendard SemiBold" panose="020B0600000101010101" charset="-127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883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3429000"/>
            <a:ext cx="17716500" cy="5257800"/>
          </a:xfrm>
          <a:prstGeom prst="rect">
            <a:avLst/>
          </a:prstGeom>
          <a:effectLst>
            <a:outerShdw blurRad="210232" dist="161717" dir="2700000">
              <a:srgbClr val="2D2D2D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0"/>
            <a:ext cx="2108200" cy="3149600"/>
          </a:xfrm>
          <a:prstGeom prst="rect">
            <a:avLst/>
          </a:prstGeom>
          <a:effectLst>
            <a:outerShdw blurRad="242755" dist="194854" dir="19140000">
              <a:srgbClr val="2D2D2D">
                <a:alpha val="2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2298700"/>
            <a:ext cx="6769100" cy="9613900"/>
          </a:xfrm>
          <a:prstGeom prst="rect">
            <a:avLst/>
          </a:prstGeom>
          <a:effectLst>
            <a:outerShdw blurRad="846438" dist="1145946" dir="2700000">
              <a:srgbClr val="2D2D2D">
                <a:alpha val="27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600" y="2908300"/>
            <a:ext cx="1727200" cy="292100"/>
          </a:xfrm>
          <a:prstGeom prst="rect">
            <a:avLst/>
          </a:prstGeom>
          <a:effectLst>
            <a:outerShdw blurRad="50792" dir="2700000">
              <a:srgbClr val="F4F4F4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200" y="0"/>
            <a:ext cx="2108200" cy="3149600"/>
          </a:xfrm>
          <a:prstGeom prst="rect">
            <a:avLst/>
          </a:prstGeom>
          <a:effectLst>
            <a:outerShdw blurRad="316637" dist="113665" dir="12540000">
              <a:srgbClr val="2D2D2D">
                <a:alpha val="19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6070600"/>
            <a:ext cx="4114800" cy="4838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93200" y="4991100"/>
            <a:ext cx="13068300" cy="21336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l">
              <a:lnSpc>
                <a:spcPct val="99600"/>
              </a:lnSpc>
            </a:pPr>
            <a:r>
              <a:rPr lang="ko-KR" sz="12000" b="0" i="0" u="none" strike="noStrike">
                <a:solidFill>
                  <a:srgbClr val="2D2D2D"/>
                </a:solidFill>
                <a:ea typeface="Pretendard ExtraBold"/>
              </a:rPr>
              <a:t>캐리어</a:t>
            </a:r>
            <a:r>
              <a:rPr lang="en-US" sz="12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12000" b="0" i="0" u="none" strike="noStrike">
                <a:solidFill>
                  <a:srgbClr val="2D2D2D"/>
                </a:solidFill>
                <a:ea typeface="Pretendard ExtraBold"/>
              </a:rPr>
              <a:t>음료</a:t>
            </a:r>
            <a:r>
              <a:rPr lang="en-US" sz="12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12000" b="0" i="0" u="none" strike="noStrike">
                <a:solidFill>
                  <a:srgbClr val="2D2D2D"/>
                </a:solidFill>
                <a:ea typeface="Pretendard ExtraBold"/>
              </a:rPr>
              <a:t>거치대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82800" y="4089400"/>
            <a:ext cx="5118100" cy="1689100"/>
          </a:xfrm>
          <a:prstGeom prst="rect">
            <a:avLst/>
          </a:prstGeom>
        </p:spPr>
        <p:txBody>
          <a:bodyPr lIns="0" tIns="101597" rIns="0" bIns="101597" rtlCol="0" anchor="ctr"/>
          <a:lstStyle/>
          <a:p>
            <a:pPr lvl="0" algn="ctr">
              <a:lnSpc>
                <a:spcPct val="91299"/>
              </a:lnSpc>
            </a:pPr>
            <a:r>
              <a:rPr lang="en" sz="5333" b="0" i="0" u="none" strike="noStrike" dirty="0">
                <a:solidFill>
                  <a:srgbClr val="F7BA00"/>
                </a:solidFill>
                <a:latin typeface="Pretendard ExtraBold"/>
              </a:rPr>
              <a:t>6</a:t>
            </a:r>
            <a:r>
              <a:rPr lang="ko-KR" altLang="en-US" sz="5333" b="0" i="0" u="none" strike="noStrike" dirty="0">
                <a:solidFill>
                  <a:srgbClr val="F7BA00"/>
                </a:solidFill>
                <a:latin typeface="Pretendard ExtraBold"/>
              </a:rPr>
              <a:t>조 한영인</a:t>
            </a:r>
            <a:endParaRPr lang="en" sz="5333" b="0" i="0" u="none" strike="noStrike" dirty="0">
              <a:solidFill>
                <a:srgbClr val="F7BA00"/>
              </a:solidFill>
              <a:latin typeface="Pretendard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93200" y="9486900"/>
            <a:ext cx="12738100" cy="596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333" b="0" i="0" u="none" strike="noStrike">
                <a:solidFill>
                  <a:srgbClr val="595959"/>
                </a:solidFill>
                <a:ea typeface="Pretendard Bold"/>
              </a:rPr>
              <a:t>여행의</a:t>
            </a:r>
            <a:r>
              <a:rPr lang="en-US" sz="33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333" b="0" i="0" u="none" strike="noStrike">
                <a:solidFill>
                  <a:srgbClr val="595959"/>
                </a:solidFill>
                <a:ea typeface="Pretendard Bold"/>
              </a:rPr>
              <a:t>불편함을</a:t>
            </a:r>
            <a:r>
              <a:rPr lang="en-US" sz="33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333" b="0" i="0" u="none" strike="noStrike">
                <a:solidFill>
                  <a:srgbClr val="595959"/>
                </a:solidFill>
                <a:ea typeface="Pretendard Bold"/>
              </a:rPr>
              <a:t>해결하는</a:t>
            </a:r>
            <a:r>
              <a:rPr lang="en-US" sz="33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333" b="0" i="0" u="none" strike="noStrike">
                <a:solidFill>
                  <a:srgbClr val="595959"/>
                </a:solidFill>
                <a:ea typeface="Pretendard Bold"/>
              </a:rPr>
              <a:t>혁신</a:t>
            </a:r>
            <a:r>
              <a:rPr lang="en-US" sz="3333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333" b="0" i="0" u="none" strike="noStrike">
                <a:solidFill>
                  <a:srgbClr val="595959"/>
                </a:solidFill>
                <a:ea typeface="Pretendard Bold"/>
              </a:rPr>
              <a:t>제품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95700" y="12827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3957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22900" y="1460500"/>
            <a:ext cx="3949700" cy="90805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562100" y="1943100"/>
            <a:ext cx="215773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en" sz="8000" b="0" i="0" u="none" strike="noStrike">
                <a:solidFill>
                  <a:srgbClr val="2D2D2D"/>
                </a:solidFill>
                <a:ea typeface="Pretendard ExtraBold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60000">
            <a:off x="23342600" y="2628900"/>
            <a:ext cx="990600" cy="9982200"/>
          </a:xfrm>
          <a:prstGeom prst="rect">
            <a:avLst/>
          </a:prstGeom>
          <a:effectLst>
            <a:outerShdw blurRad="207949" dist="198046" dir="6240000">
              <a:srgbClr val="2D2D2D">
                <a:alpha val="62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3263900" y="5486400"/>
            <a:ext cx="82677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여행객의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불편함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제조사의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차별화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부재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카페의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고객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불만</a:t>
            </a:r>
            <a:r>
              <a:rPr lang="en-US" sz="2933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 dirty="0">
                <a:solidFill>
                  <a:srgbClr val="2D2D2D"/>
                </a:solidFill>
                <a:ea typeface="Pretendard Medium"/>
              </a:rPr>
              <a:t>관리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51200" y="4648200"/>
            <a:ext cx="8293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현재</a:t>
            </a:r>
            <a:r>
              <a:rPr lang="en-US" sz="3600" b="0" i="0" u="none" strike="noStrike" dirty="0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문제점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22900" y="5854700"/>
            <a:ext cx="3949700" cy="90805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3263900" y="9867900"/>
            <a:ext cx="82677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- 20~30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타겟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다양한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유통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채널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활용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마케팅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51200" y="9042400"/>
            <a:ext cx="8293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목표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고객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및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유통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전략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998700" y="1460500"/>
            <a:ext cx="3949700" cy="90805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12839700" y="5461000"/>
            <a:ext cx="82677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부착형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거치대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개발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시장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분석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및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수요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예측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선점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효과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27000" y="4648200"/>
            <a:ext cx="8293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솔루션</a:t>
            </a:r>
            <a:r>
              <a:rPr lang="en-US" sz="3600" b="0" i="0" u="none" strike="noStrike" dirty="0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및</a:t>
            </a:r>
            <a:r>
              <a:rPr lang="en-US" sz="3600" b="0" i="0" u="none" strike="noStrike" dirty="0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시장</a:t>
            </a:r>
            <a:r>
              <a:rPr lang="en-US" sz="3600" b="0" i="0" u="none" strike="noStrike" dirty="0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분석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998700" y="5854700"/>
            <a:ext cx="3949700" cy="90805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2839700" y="9867900"/>
            <a:ext cx="82677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실질적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문제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해결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파트너십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구축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수익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다각화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전략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27000" y="9042400"/>
            <a:ext cx="82931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비즈니스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모델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2159000"/>
            <a:ext cx="6553200" cy="15341600"/>
          </a:xfrm>
          <a:prstGeom prst="rect">
            <a:avLst/>
          </a:prstGeom>
          <a:effectLst>
            <a:outerShdw blurRad="262254" dist="201734" dir="2700000">
              <a:srgbClr val="2D2D2D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4889500"/>
            <a:ext cx="5219700" cy="369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9283700"/>
            <a:ext cx="5219700" cy="3733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3957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99500" y="2159000"/>
            <a:ext cx="145669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현재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문제점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210800" y="3251200"/>
            <a:ext cx="3949700" cy="67564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210800" y="7658100"/>
            <a:ext cx="3949700" cy="67564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614900" y="3251200"/>
            <a:ext cx="3949700" cy="67564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614900" y="7658100"/>
            <a:ext cx="3949700" cy="6756400"/>
          </a:xfrm>
          <a:prstGeom prst="rect">
            <a:avLst/>
          </a:prstGeom>
          <a:effectLst>
            <a:outerShdw blurRad="493050" dist="667513" dir="8100000">
              <a:srgbClr val="2D2D2D">
                <a:alpha val="27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9131300" y="6070600"/>
            <a:ext cx="61214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동시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이동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불편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티켓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/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폰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사용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쏟음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중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보관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문제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18600" y="52578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여행객의</a:t>
            </a:r>
            <a:r>
              <a:rPr lang="en-US" sz="3600" b="0" i="0" u="none" strike="noStrike" dirty="0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F7BA00"/>
                </a:solidFill>
                <a:ea typeface="Pretendard Bold"/>
              </a:rPr>
              <a:t>불편함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22700" y="6070600"/>
            <a:ext cx="61214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간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차별화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부재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인한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오염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스크래치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발생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위험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510000" y="52578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제조사의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한계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31300" y="10477500"/>
            <a:ext cx="61214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테이크아웃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관련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청소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사고로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인한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고객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불만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추가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비용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발생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8600" y="96647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카페의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어려움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22700" y="10477500"/>
            <a:ext cx="61214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편의성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수요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증가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시장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확대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카페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문화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확산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10000" y="96647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시장의</a:t>
            </a:r>
            <a:r>
              <a:rPr lang="en-US" sz="3600" b="0" i="0" u="none" strike="noStrike">
                <a:solidFill>
                  <a:srgbClr val="F7BA00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7BA00"/>
                </a:solidFill>
                <a:ea typeface="Pretendard Bold"/>
              </a:rPr>
              <a:t>니즈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3746500"/>
            <a:ext cx="21272500" cy="9969500"/>
          </a:xfrm>
          <a:prstGeom prst="rect">
            <a:avLst/>
          </a:prstGeom>
          <a:effectLst>
            <a:outerShdw blurRad="398851" dist="153404" dir="19620000">
              <a:srgbClr val="2D2D2D">
                <a:alpha val="14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63957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318000"/>
            <a:ext cx="6223000" cy="8826500"/>
          </a:xfrm>
          <a:prstGeom prst="rect">
            <a:avLst/>
          </a:prstGeom>
          <a:effectLst>
            <a:outerShdw blurRad="777198" dist="1052207" dir="2700000">
              <a:srgbClr val="2D2D2D">
                <a:alpha val="27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00" y="4889500"/>
            <a:ext cx="1587500" cy="266700"/>
          </a:xfrm>
          <a:prstGeom prst="rect">
            <a:avLst/>
          </a:prstGeom>
          <a:effectLst>
            <a:outerShdw blurRad="46637" dir="2700000">
              <a:srgbClr val="F4F4F4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0" y="5461000"/>
            <a:ext cx="5219700" cy="2679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30500" y="9817100"/>
            <a:ext cx="53340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고정식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및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접이식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디자인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다양한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크기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수용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내구성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있는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소재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사용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간편한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탈부착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7800" y="8966200"/>
            <a:ext cx="53594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캐리어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부착형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음료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거치대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100" y="4318000"/>
            <a:ext cx="6223000" cy="8826500"/>
          </a:xfrm>
          <a:prstGeom prst="rect">
            <a:avLst/>
          </a:prstGeom>
          <a:effectLst>
            <a:outerShdw blurRad="777198" dist="1052207" dir="2700000">
              <a:srgbClr val="2D2D2D">
                <a:alpha val="27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400" y="5461000"/>
            <a:ext cx="5219700" cy="267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0" y="4889500"/>
            <a:ext cx="1587500" cy="266700"/>
          </a:xfrm>
          <a:prstGeom prst="rect">
            <a:avLst/>
          </a:prstGeom>
          <a:effectLst>
            <a:outerShdw blurRad="46637" dir="2700000">
              <a:srgbClr val="F4F4F4">
                <a:alpha val="100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9372600" y="9817100"/>
            <a:ext cx="53340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차별화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가능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실용적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기능성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제공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브랜드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이미지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향상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고객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만족도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증가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59900" y="8966200"/>
            <a:ext cx="53594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제품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차별화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요소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0700" y="4318000"/>
            <a:ext cx="6223000" cy="8826500"/>
          </a:xfrm>
          <a:prstGeom prst="rect">
            <a:avLst/>
          </a:prstGeom>
          <a:effectLst>
            <a:outerShdw blurRad="777198" dist="1052207" dir="2700000">
              <a:srgbClr val="2D2D2D">
                <a:alpha val="27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6000" y="5461000"/>
            <a:ext cx="5219700" cy="2679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2100" y="4889500"/>
            <a:ext cx="1587500" cy="266700"/>
          </a:xfrm>
          <a:prstGeom prst="rect">
            <a:avLst/>
          </a:prstGeom>
          <a:effectLst>
            <a:outerShdw blurRad="46637" dir="2700000">
              <a:srgbClr val="F4F4F4">
                <a:alpha val="10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6205200" y="9817100"/>
            <a:ext cx="53340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/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카페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시장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지속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성장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편의성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수요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증가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선점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효과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기대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해외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시장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확장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가능성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192500" y="8966200"/>
            <a:ext cx="53594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시장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성장</a:t>
            </a:r>
            <a:r>
              <a:rPr lang="en-US" sz="3600" b="0" i="0" u="none" strike="noStrike">
                <a:solidFill>
                  <a:srgbClr val="2D2D2D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2D2D2D"/>
                </a:solidFill>
                <a:ea typeface="Pretendard Bold"/>
              </a:rPr>
              <a:t>가능성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2100" y="1943100"/>
            <a:ext cx="215773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솔루션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및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시장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분석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9300" y="3937000"/>
            <a:ext cx="6972300" cy="13030200"/>
          </a:xfrm>
          <a:prstGeom prst="rect">
            <a:avLst/>
          </a:prstGeom>
          <a:effectLst>
            <a:outerShdw blurRad="278723" dist="214402" dir="2700000">
              <a:srgbClr val="2D2D2D">
                <a:alpha val="12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63957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584200" y="787400"/>
            <a:ext cx="6769100" cy="9613900"/>
          </a:xfrm>
          <a:prstGeom prst="rect">
            <a:avLst/>
          </a:prstGeom>
          <a:effectLst>
            <a:outerShdw blurRad="846438" dist="1145946" dir="8100000">
              <a:srgbClr val="2D2D2D">
                <a:alpha val="27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40000">
            <a:off x="-63500" y="12014200"/>
            <a:ext cx="8229600" cy="2882900"/>
          </a:xfrm>
          <a:prstGeom prst="rect">
            <a:avLst/>
          </a:prstGeom>
          <a:effectLst>
            <a:outerShdw blurRad="115503" dist="266546" dir="5160000">
              <a:srgbClr val="2D2D2D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" y="2628900"/>
            <a:ext cx="6807200" cy="6019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400" y="5054600"/>
            <a:ext cx="6972300" cy="13030200"/>
          </a:xfrm>
          <a:prstGeom prst="rect">
            <a:avLst/>
          </a:prstGeom>
          <a:effectLst>
            <a:outerShdw blurRad="278723" dist="214402" dir="2700000">
              <a:srgbClr val="2D2D2D">
                <a:alpha val="12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62300" y="5054600"/>
            <a:ext cx="6972300" cy="13030200"/>
          </a:xfrm>
          <a:prstGeom prst="rect">
            <a:avLst/>
          </a:prstGeom>
          <a:effectLst>
            <a:outerShdw blurRad="278723" dist="214402" dir="2700000">
              <a:srgbClr val="2D2D2D">
                <a:alpha val="12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47900" y="9779000"/>
            <a:ext cx="13589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6000" y="9804400"/>
            <a:ext cx="1295400" cy="129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432800" y="2324100"/>
            <a:ext cx="147066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목표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고객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및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유통</a:t>
            </a:r>
            <a:r>
              <a:rPr lang="en-US" sz="8000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000" b="0" i="0" u="none" strike="noStrike">
                <a:solidFill>
                  <a:srgbClr val="2D2D2D"/>
                </a:solidFill>
                <a:ea typeface="Pretendard ExtraBold"/>
              </a:rPr>
              <a:t>전략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6500" y="8674100"/>
            <a:ext cx="6121400" cy="4699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빈도가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높은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MZ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세대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집중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한국관광공사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자료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: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중국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·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일본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관광객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중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20~30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비중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36%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차지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소셜미디어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활용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높은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세대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편의성에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가치를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두는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소비층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음료를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동시에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사용하는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빈도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높음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디자인과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실용성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모두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중시하는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특성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13800" y="77470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주요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타겟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: 20~30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대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여성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여행객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81400" y="8674100"/>
            <a:ext cx="61214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온라인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쇼핑몰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및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자체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브랜드몰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면세점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(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신세계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,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롯데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등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여행용품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전문점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캐리어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브랜드와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협업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카페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체인과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파트너십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여행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관련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편집숍</a:t>
            </a:r>
            <a:r>
              <a:rPr lang="en-US" sz="2933" b="0" i="0" u="none" strike="noStrike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933" b="0" i="0" u="none" strike="noStrike">
                <a:solidFill>
                  <a:srgbClr val="2D2D2D"/>
                </a:solidFill>
                <a:ea typeface="Pretendard Medium"/>
              </a:rPr>
              <a:t>입점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68700" y="7747000"/>
            <a:ext cx="6146800" cy="635000"/>
          </a:xfrm>
          <a:prstGeom prst="rect">
            <a:avLst/>
          </a:prstGeom>
        </p:spPr>
        <p:txBody>
          <a:bodyPr lIns="0" tIns="0" rIns="0" bIns="45720" rtlCol="0" anchor="b"/>
          <a:lstStyle/>
          <a:p>
            <a:pPr lvl="0" algn="ctr">
              <a:lnSpc>
                <a:spcPct val="99600"/>
              </a:lnSpc>
            </a:pP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유통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채널</a:t>
            </a: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FFFFFF"/>
                </a:solidFill>
                <a:ea typeface="Pretendard Bold"/>
              </a:rPr>
              <a:t>다각화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34000" y="-5334000"/>
            <a:ext cx="13716000" cy="2438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40000">
            <a:off x="18161000" y="8001000"/>
            <a:ext cx="8229600" cy="2882900"/>
          </a:xfrm>
          <a:prstGeom prst="rect">
            <a:avLst/>
          </a:prstGeom>
          <a:effectLst>
            <a:outerShdw blurRad="115503" dist="266546" dir="5160000">
              <a:srgbClr val="2D2D2D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732000" y="5499100"/>
            <a:ext cx="4991100" cy="9055100"/>
          </a:xfrm>
          <a:prstGeom prst="rect">
            <a:avLst/>
          </a:prstGeom>
          <a:effectLst>
            <a:outerShdw blurRad="624393" dist="845333" dir="8100000">
              <a:srgbClr val="2D2D2D">
                <a:alpha val="2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0000">
            <a:off x="939800" y="1587500"/>
            <a:ext cx="990600" cy="9982200"/>
          </a:xfrm>
          <a:prstGeom prst="rect">
            <a:avLst/>
          </a:prstGeom>
          <a:effectLst>
            <a:outerShdw blurRad="207949" dist="198046" dir="3900000">
              <a:srgbClr val="2D2D2D">
                <a:alpha val="62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0" y="7912100"/>
            <a:ext cx="3860800" cy="433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395700" y="1041400"/>
            <a:ext cx="6426200" cy="330200"/>
          </a:xfrm>
          <a:prstGeom prst="rect">
            <a:avLst/>
          </a:prstGeom>
        </p:spPr>
        <p:txBody>
          <a:bodyPr rtlCol="0" anchor="ctr"/>
          <a:lstStyle/>
          <a:p>
            <a:pPr lvl="0" algn="r">
              <a:lnSpc>
                <a:spcPct val="132800"/>
              </a:lnSpc>
            </a:pPr>
            <a:r>
              <a:rPr lang="en" sz="1866" b="0" i="0" u="none" strike="noStrike">
                <a:solidFill>
                  <a:srgbClr val="2D2D2D">
                    <a:alpha val="40000"/>
                  </a:srgbClr>
                </a:solidFill>
                <a:latin typeface="Pretendard SemiBold"/>
              </a:rPr>
              <a:t> for New Employees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2100" y="10985500"/>
            <a:ext cx="10452100" cy="1536700"/>
          </a:xfrm>
          <a:prstGeom prst="rect">
            <a:avLst/>
          </a:prstGeom>
        </p:spPr>
        <p:txBody>
          <a:bodyPr lIns="0" tIns="0" rIns="0" bIns="110065" rtlCol="0" anchor="b"/>
          <a:lstStyle/>
          <a:p>
            <a:pPr lvl="0" algn="l">
              <a:lnSpc>
                <a:spcPct val="99600"/>
              </a:lnSpc>
            </a:pPr>
            <a:r>
              <a:rPr lang="ko-KR" sz="8666" b="0" i="0" u="none" strike="noStrike">
                <a:solidFill>
                  <a:srgbClr val="2D2D2D"/>
                </a:solidFill>
                <a:ea typeface="Pretendard ExtraBold"/>
              </a:rPr>
              <a:t>비즈니스</a:t>
            </a:r>
            <a:r>
              <a:rPr lang="en-US" sz="8666" b="0" i="0" u="none" strike="noStrike">
                <a:solidFill>
                  <a:srgbClr val="2D2D2D"/>
                </a:solidFill>
                <a:latin typeface="Pretendard ExtraBold"/>
              </a:rPr>
              <a:t> </a:t>
            </a:r>
            <a:r>
              <a:rPr lang="ko-KR" sz="8666" b="0" i="0" u="none" strike="noStrike">
                <a:solidFill>
                  <a:srgbClr val="2D2D2D"/>
                </a:solidFill>
                <a:ea typeface="Pretendard ExtraBold"/>
              </a:rPr>
              <a:t>모델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95300" y="8089900"/>
            <a:ext cx="1168400" cy="431800"/>
          </a:xfrm>
          <a:prstGeom prst="rect">
            <a:avLst/>
          </a:prstGeom>
        </p:spPr>
        <p:txBody>
          <a:bodyPr lIns="0" tIns="45718" rIns="0" bIns="45718" rtlCol="0" anchor="ctr"/>
          <a:lstStyle/>
          <a:p>
            <a:pPr lvl="0" algn="l">
              <a:lnSpc>
                <a:spcPct val="91299"/>
              </a:lnSpc>
            </a:pPr>
            <a:r>
              <a:rPr lang="en" sz="2399" b="0" i="0" u="none" strike="noStrike">
                <a:solidFill>
                  <a:srgbClr val="F7BA00"/>
                </a:solidFill>
                <a:latin typeface="Pretendard Extra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95300" y="8534400"/>
            <a:ext cx="3886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수익</a:t>
            </a:r>
            <a:r>
              <a:rPr lang="en-US" sz="3333" b="0" i="0" u="none" strike="noStrike" dirty="0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다각화</a:t>
            </a:r>
            <a:r>
              <a:rPr lang="en-US" sz="3333" b="0" i="0" u="none" strike="noStrike" dirty="0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95300" y="9372600"/>
            <a:ext cx="3860800" cy="2095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기본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제품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판매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커스텀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디자인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옵션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기업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 err="1">
                <a:solidFill>
                  <a:srgbClr val="2D2D2D"/>
                </a:solidFill>
                <a:ea typeface="Pretendard Medium"/>
              </a:rPr>
              <a:t>굿즈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제작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해외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시장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진출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732000" y="-177800"/>
            <a:ext cx="4991100" cy="9055100"/>
          </a:xfrm>
          <a:prstGeom prst="rect">
            <a:avLst/>
          </a:prstGeom>
          <a:effectLst>
            <a:outerShdw blurRad="624393" dist="845333" dir="8100000">
              <a:srgbClr val="2D2D2D">
                <a:alpha val="27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2235200"/>
            <a:ext cx="3860800" cy="4330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195300" y="2463800"/>
            <a:ext cx="2247900" cy="431800"/>
          </a:xfrm>
          <a:prstGeom prst="rect">
            <a:avLst/>
          </a:prstGeom>
        </p:spPr>
        <p:txBody>
          <a:bodyPr lIns="0" tIns="45718" rIns="0" bIns="45718" rtlCol="0" anchor="ctr"/>
          <a:lstStyle/>
          <a:p>
            <a:pPr lvl="0" algn="l">
              <a:lnSpc>
                <a:spcPct val="91299"/>
              </a:lnSpc>
            </a:pPr>
            <a:r>
              <a:rPr lang="en" sz="2399" b="0" i="0" u="none" strike="noStrike">
                <a:solidFill>
                  <a:srgbClr val="F7BA00"/>
                </a:solidFill>
                <a:latin typeface="Pretendard Extra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95300" y="2971800"/>
            <a:ext cx="3886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파트너십</a:t>
            </a:r>
            <a:r>
              <a:rPr lang="en-US" sz="3333" b="0" i="0" u="none" strike="noStrike" dirty="0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구축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95300" y="3695700"/>
            <a:ext cx="3860800" cy="2095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캐리어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브랜드와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협업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카페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체인과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제휴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여행사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프로모션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 err="1">
                <a:solidFill>
                  <a:srgbClr val="2D2D2D"/>
                </a:solidFill>
                <a:ea typeface="Pretendard Medium"/>
              </a:rPr>
              <a:t>인플루언서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마케팅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838700" y="1816100"/>
            <a:ext cx="4991100" cy="9055100"/>
          </a:xfrm>
          <a:prstGeom prst="rect">
            <a:avLst/>
          </a:prstGeom>
          <a:effectLst>
            <a:outerShdw blurRad="624393" dist="845333" dir="8100000">
              <a:srgbClr val="2D2D2D">
                <a:alpha val="27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400" y="4229100"/>
            <a:ext cx="3860800" cy="4330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314700" y="4445000"/>
            <a:ext cx="2247900" cy="431800"/>
          </a:xfrm>
          <a:prstGeom prst="rect">
            <a:avLst/>
          </a:prstGeom>
        </p:spPr>
        <p:txBody>
          <a:bodyPr lIns="0" tIns="45718" rIns="0" bIns="45718" rtlCol="0" anchor="ctr"/>
          <a:lstStyle/>
          <a:p>
            <a:pPr lvl="0" algn="l">
              <a:lnSpc>
                <a:spcPct val="91299"/>
              </a:lnSpc>
            </a:pPr>
            <a:r>
              <a:rPr lang="en" sz="2399" b="0" i="0" u="none" strike="noStrike">
                <a:solidFill>
                  <a:srgbClr val="F7BA00"/>
                </a:solidFill>
                <a:latin typeface="Pretendard ExtraBold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14700" y="4953000"/>
            <a:ext cx="3886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실질적</a:t>
            </a:r>
            <a:r>
              <a:rPr lang="en-US" sz="3333" b="0" i="0" u="none" strike="noStrike" dirty="0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문제</a:t>
            </a:r>
            <a:r>
              <a:rPr lang="en-US" sz="3333" b="0" i="0" u="none" strike="noStrike" dirty="0">
                <a:solidFill>
                  <a:srgbClr val="2D2D2D"/>
                </a:solidFill>
                <a:latin typeface="Pretendard SemiBold"/>
              </a:rPr>
              <a:t> </a:t>
            </a:r>
            <a:r>
              <a:rPr lang="ko-KR" sz="3333" b="0" i="0" u="none" strike="noStrike" dirty="0">
                <a:solidFill>
                  <a:srgbClr val="2D2D2D"/>
                </a:solidFill>
                <a:ea typeface="Pretendard SemiBold"/>
              </a:rPr>
              <a:t>해결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14700" y="5638800"/>
            <a:ext cx="3860800" cy="2095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여행객의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불편함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직접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해소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사용자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경험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개선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실용적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가치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-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품질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보증</a:t>
            </a:r>
            <a:r>
              <a:rPr lang="en-US" sz="2666" b="0" i="0" u="none" strike="noStrike" dirty="0">
                <a:solidFill>
                  <a:srgbClr val="2D2D2D"/>
                </a:solidFill>
                <a:latin typeface="Pretendard Medium"/>
              </a:rPr>
              <a:t> </a:t>
            </a:r>
            <a:r>
              <a:rPr lang="ko-KR" sz="2666" b="0" i="0" u="none" strike="noStrike" dirty="0">
                <a:solidFill>
                  <a:srgbClr val="2D2D2D"/>
                </a:solidFill>
                <a:ea typeface="Pretendard Medium"/>
              </a:rPr>
              <a:t>서비스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399</Words>
  <Application>Microsoft Office PowerPoint</Application>
  <PresentationFormat>사용자 지정</PresentationFormat>
  <Paragraphs>93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Pretendard Bold</vt:lpstr>
      <vt:lpstr>Pretendard ExtraBold</vt:lpstr>
      <vt:lpstr>Pretendard SemiBold</vt:lpstr>
      <vt:lpstr>Calibri</vt:lpstr>
      <vt:lpstr>Pretendard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한 영인</cp:lastModifiedBy>
  <cp:revision>5</cp:revision>
  <dcterms:created xsi:type="dcterms:W3CDTF">2006-08-16T00:00:00Z</dcterms:created>
  <dcterms:modified xsi:type="dcterms:W3CDTF">2025-11-26T03:49:35Z</dcterms:modified>
</cp:coreProperties>
</file>